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405" r:id="rId4"/>
    <p:sldId id="393" r:id="rId5"/>
    <p:sldId id="394" r:id="rId6"/>
    <p:sldId id="402" r:id="rId7"/>
    <p:sldId id="403" r:id="rId8"/>
    <p:sldId id="404" r:id="rId9"/>
    <p:sldId id="395" r:id="rId10"/>
    <p:sldId id="396" r:id="rId11"/>
    <p:sldId id="397" r:id="rId12"/>
    <p:sldId id="400" r:id="rId13"/>
    <p:sldId id="401" r:id="rId14"/>
    <p:sldId id="398" r:id="rId15"/>
    <p:sldId id="412" r:id="rId16"/>
    <p:sldId id="413" r:id="rId17"/>
    <p:sldId id="399" r:id="rId18"/>
    <p:sldId id="406" r:id="rId19"/>
    <p:sldId id="407" r:id="rId20"/>
    <p:sldId id="408" r:id="rId21"/>
    <p:sldId id="409" r:id="rId22"/>
    <p:sldId id="415" r:id="rId23"/>
    <p:sldId id="414" r:id="rId24"/>
    <p:sldId id="416" r:id="rId25"/>
    <p:sldId id="410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7" r:id="rId35"/>
    <p:sldId id="425" r:id="rId36"/>
    <p:sldId id="426" r:id="rId37"/>
    <p:sldId id="432" r:id="rId38"/>
    <p:sldId id="433" r:id="rId39"/>
    <p:sldId id="434" r:id="rId40"/>
    <p:sldId id="435" r:id="rId41"/>
    <p:sldId id="436" r:id="rId42"/>
    <p:sldId id="438" r:id="rId43"/>
    <p:sldId id="411" r:id="rId44"/>
    <p:sldId id="439" r:id="rId45"/>
    <p:sldId id="427" r:id="rId46"/>
    <p:sldId id="428" r:id="rId47"/>
    <p:sldId id="429" r:id="rId48"/>
    <p:sldId id="430" r:id="rId49"/>
    <p:sldId id="440" r:id="rId50"/>
    <p:sldId id="431" r:id="rId51"/>
    <p:sldId id="441" r:id="rId52"/>
    <p:sldId id="442" r:id="rId53"/>
    <p:sldId id="443" r:id="rId54"/>
    <p:sldId id="448" r:id="rId55"/>
    <p:sldId id="449" r:id="rId56"/>
    <p:sldId id="450" r:id="rId57"/>
    <p:sldId id="451" r:id="rId58"/>
    <p:sldId id="452" r:id="rId59"/>
    <p:sldId id="453" r:id="rId60"/>
    <p:sldId id="444" r:id="rId61"/>
    <p:sldId id="445" r:id="rId62"/>
    <p:sldId id="454" r:id="rId63"/>
    <p:sldId id="446" r:id="rId64"/>
    <p:sldId id="455" r:id="rId65"/>
    <p:sldId id="447" r:id="rId66"/>
    <p:sldId id="456" r:id="rId67"/>
    <p:sldId id="458" r:id="rId68"/>
    <p:sldId id="463" r:id="rId69"/>
    <p:sldId id="462" r:id="rId70"/>
    <p:sldId id="459" r:id="rId71"/>
    <p:sldId id="457" r:id="rId72"/>
    <p:sldId id="460" r:id="rId73"/>
    <p:sldId id="461" r:id="rId74"/>
    <p:sldId id="464" r:id="rId75"/>
    <p:sldId id="465" r:id="rId76"/>
    <p:sldId id="466" r:id="rId77"/>
    <p:sldId id="467" r:id="rId78"/>
    <p:sldId id="469" r:id="rId7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2FD"/>
    <a:srgbClr val="96BDFF"/>
    <a:srgbClr val="429900"/>
    <a:srgbClr val="FFDD49"/>
    <a:srgbClr val="C03C00"/>
    <a:srgbClr val="C93900"/>
    <a:srgbClr val="B3FEBA"/>
    <a:srgbClr val="B3FFB4"/>
    <a:srgbClr val="BBB1FE"/>
    <a:srgbClr val="B3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F82D1-BCF0-EBFB-BD15-87B0E9E56EAE}" v="73" dt="2024-10-18T13:39:3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18/10/2024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dhuma/6-basic-things-to-know-about-convolution-daef5e1bc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68/i0613re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-Beginner%27s-Guide-To-Understanding-Convolutional-Neural-Netwo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jjwalkarn.me/2016/08/11/intuitive-explanation-convnet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ej.us/blog/data/convolution-image-processing/" TargetMode="Externa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10 </a:t>
            </a:r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Convolutional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Neural Networks (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CNNs</a:t>
            </a:r>
            <a:r>
              <a:rPr lang="pt-PT" sz="3600" b="1" dirty="0">
                <a:latin typeface="Calibri"/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4AB4DD8-CC89-DA95-4317-3AF392D2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17" y="1111250"/>
            <a:ext cx="11033765" cy="5380038"/>
          </a:xfrm>
        </p:spPr>
      </p:pic>
    </p:spTree>
    <p:extLst>
      <p:ext uri="{BB962C8B-B14F-4D97-AF65-F5344CB8AC3E}">
        <p14:creationId xmlns:p14="http://schemas.microsoft.com/office/powerpoint/2010/main" val="38759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7C0B011-A4C4-8B8D-A6C3-933D9959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731" y="1206500"/>
            <a:ext cx="11530537" cy="5246688"/>
          </a:xfrm>
        </p:spPr>
      </p:pic>
    </p:spTree>
    <p:extLst>
      <p:ext uri="{BB962C8B-B14F-4D97-AF65-F5344CB8AC3E}">
        <p14:creationId xmlns:p14="http://schemas.microsoft.com/office/powerpoint/2010/main" val="280741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Esquema&#10;&#10;Descrição gerada automaticamente">
            <a:extLst>
              <a:ext uri="{FF2B5EF4-FFF2-40B4-BE49-F238E27FC236}">
                <a16:creationId xmlns:a16="http://schemas.microsoft.com/office/drawing/2014/main" id="{6C67E20F-A8E0-0E89-676A-07C23591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798" y="1158875"/>
            <a:ext cx="11329753" cy="5341938"/>
          </a:xfrm>
        </p:spPr>
      </p:pic>
    </p:spTree>
    <p:extLst>
      <p:ext uri="{BB962C8B-B14F-4D97-AF65-F5344CB8AC3E}">
        <p14:creationId xmlns:p14="http://schemas.microsoft.com/office/powerpoint/2010/main" val="7562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BC8A9E6-EF42-24AC-C1F4-0C4BDC20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334" y="1139825"/>
            <a:ext cx="11595932" cy="5351463"/>
          </a:xfrm>
        </p:spPr>
      </p:pic>
    </p:spTree>
    <p:extLst>
      <p:ext uri="{BB962C8B-B14F-4D97-AF65-F5344CB8AC3E}">
        <p14:creationId xmlns:p14="http://schemas.microsoft.com/office/powerpoint/2010/main" val="128058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971095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Fully-Connected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Limited</a:t>
            </a:r>
            <a:endParaRPr lang="pt-PT"/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dirty="0" err="1">
                <a:ea typeface="+mn-lt"/>
                <a:cs typeface="+mn-lt"/>
              </a:rPr>
              <a:t>provides</a:t>
            </a:r>
            <a:r>
              <a:rPr lang="pt-PT" dirty="0">
                <a:ea typeface="+mn-lt"/>
                <a:cs typeface="+mn-lt"/>
              </a:rPr>
              <a:t> input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No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00" y="1910021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209804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640x480x3x100 + 100x100 + 100x1 = 92,170,100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2048X1536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(3.1 Megapixel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2048x1536x3x100 + 100x100 + 100x1 = 943,728,500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189209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Issue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networks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Many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parameters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so</a:t>
            </a:r>
            <a:r>
              <a:rPr lang="pt-PT" b="1" dirty="0">
                <a:ea typeface="+mn-lt"/>
                <a:cs typeface="+mn-lt"/>
              </a:rPr>
              <a:t>...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Greater</a:t>
            </a:r>
            <a:r>
              <a:rPr lang="pt-PT" b="1" dirty="0">
                <a:ea typeface="+mn-lt"/>
                <a:cs typeface="+mn-lt"/>
              </a:rPr>
              <a:t> chance to </a:t>
            </a:r>
            <a:r>
              <a:rPr lang="pt-PT" b="1" err="1">
                <a:ea typeface="+mn-lt"/>
                <a:cs typeface="+mn-lt"/>
              </a:rPr>
              <a:t>overfit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Increased</a:t>
            </a:r>
            <a:r>
              <a:rPr lang="pt-PT" b="1" dirty="0">
                <a:ea typeface="+mn-lt"/>
                <a:cs typeface="+mn-lt"/>
              </a:rPr>
              <a:t> training time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Needs</a:t>
            </a:r>
            <a:r>
              <a:rPr lang="pt-PT" b="1" dirty="0">
                <a:ea typeface="+mn-lt"/>
                <a:cs typeface="+mn-lt"/>
              </a:rPr>
              <a:t> more training data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341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neighborhood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sharing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texto, file, esboço&#10;&#10;Descrição gerada automaticamente">
            <a:extLst>
              <a:ext uri="{FF2B5EF4-FFF2-40B4-BE49-F238E27FC236}">
                <a16:creationId xmlns:a16="http://schemas.microsoft.com/office/drawing/2014/main" id="{98438B38-E047-86DD-D1B1-F464BC4B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8" y="2600453"/>
            <a:ext cx="12030075" cy="38195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B61E6B3-1A73-6B3E-AA86-E4CF56C91F8C}"/>
              </a:ext>
            </a:extLst>
          </p:cNvPr>
          <p:cNvSpPr txBox="1"/>
          <p:nvPr/>
        </p:nvSpPr>
        <p:spPr>
          <a:xfrm>
            <a:off x="463378" y="241986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Neocognitron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71695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ea typeface="+mn-lt"/>
                <a:cs typeface="+mn-lt"/>
              </a:rPr>
              <a:t>Applies</a:t>
            </a:r>
            <a:r>
              <a:rPr lang="pt-PT" dirty="0">
                <a:ea typeface="+mn-lt"/>
                <a:cs typeface="+mn-lt"/>
              </a:rPr>
              <a:t> a linear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(e.g., 2D)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7615527-1421-9F0C-F8CC-3439B01D813F}"/>
              </a:ext>
            </a:extLst>
          </p:cNvPr>
          <p:cNvGrpSpPr/>
          <p:nvPr/>
        </p:nvGrpSpPr>
        <p:grpSpPr>
          <a:xfrm>
            <a:off x="976826" y="1760837"/>
            <a:ext cx="10248644" cy="4788242"/>
            <a:chOff x="976826" y="1760837"/>
            <a:chExt cx="10248644" cy="4788242"/>
          </a:xfrm>
        </p:grpSpPr>
        <p:pic>
          <p:nvPicPr>
            <p:cNvPr id="5" name="Imagem 4" descr="Uma imagem com texto, diagrama, captura de ecrã, Saturação de cores&#10;&#10;Descrição gerada automaticamente">
              <a:extLst>
                <a:ext uri="{FF2B5EF4-FFF2-40B4-BE49-F238E27FC236}">
                  <a16:creationId xmlns:a16="http://schemas.microsoft.com/office/drawing/2014/main" id="{E347DF2E-2462-06C5-575C-B32E0C92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826" y="1785936"/>
              <a:ext cx="10248644" cy="4758639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C306B14-DB98-407E-F6FA-DF23ED8425C6}"/>
                </a:ext>
              </a:extLst>
            </p:cNvPr>
            <p:cNvSpPr/>
            <p:nvPr/>
          </p:nvSpPr>
          <p:spPr>
            <a:xfrm>
              <a:off x="4293973" y="1760837"/>
              <a:ext cx="5704702" cy="15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466FE7D-D8F7-08FB-B4F1-9C3F06FA34C2}"/>
                </a:ext>
              </a:extLst>
            </p:cNvPr>
            <p:cNvSpPr/>
            <p:nvPr/>
          </p:nvSpPr>
          <p:spPr>
            <a:xfrm>
              <a:off x="1668162" y="6332837"/>
              <a:ext cx="7898026" cy="21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B31FEC-A296-527A-AC20-7D63F99A6282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5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Definition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refers</a:t>
            </a:r>
            <a:r>
              <a:rPr lang="pt-PT" dirty="0">
                <a:ea typeface="+mn-lt"/>
                <a:cs typeface="+mn-lt"/>
              </a:rPr>
              <a:t> to data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CFF6D4D9-8196-DAA5-72F8-0B3678C5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3052763"/>
            <a:ext cx="10429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97023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Compute a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b="1" dirty="0">
                <a:ea typeface="+mn-lt"/>
                <a:cs typeface="+mn-lt"/>
              </a:rPr>
              <a:t> of local neighborhood</a:t>
            </a:r>
            <a:r>
              <a:rPr lang="pt-PT" dirty="0">
                <a:ea typeface="+mn-lt"/>
                <a:cs typeface="+mn-lt"/>
              </a:rPr>
              <a:t> for each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matrix</a:t>
            </a:r>
            <a:endParaRPr lang="pt-PT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specifies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to combine </a:t>
            </a:r>
            <a:r>
              <a:rPr lang="pt-PT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’ </a:t>
            </a:r>
            <a:r>
              <a:rPr lang="pt-PT" err="1">
                <a:ea typeface="+mn-lt"/>
                <a:cs typeface="+mn-lt"/>
              </a:rPr>
              <a:t>values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8F4285E3-A54B-081D-8EB0-A1B4BF2C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85" y="2480877"/>
            <a:ext cx="6796731" cy="37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220FA54B-8922-050B-19FB-D44DE0E4C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191252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924DEEE9-6B8A-5A91-700B-DDCC26C1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6883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46329BE0-9CFE-EB19-66C1-982F1DCE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366027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64DBDC17-F0C3-3B04-FA68-D5C50B40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806" y="1547598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94040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4A611E9-43EE-4EED-7330-80D87BF8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379066"/>
            <a:ext cx="10144125" cy="4552950"/>
          </a:xfrm>
          <a:prstGeom prst="rect">
            <a:avLst/>
          </a:prstGeom>
        </p:spPr>
      </p:pic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73EA61FD-4C30-7910-FB43-86169246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782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BD1CF7B-F6AE-25B8-6DD4-341A725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32156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7D412A73-D3BD-1DF2-E172-BB3E02A2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55069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98809D7-AC2D-3B44-D5AA-3FBCC714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02928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E7077CF-DF61-1D27-B35F-03069DF7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6522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Structure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Matters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?</a:t>
            </a:r>
            <a:endParaRPr lang="pt-PT" dirty="0"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Local </a:t>
            </a:r>
            <a:r>
              <a:rPr lang="pt-PT" b="1" dirty="0" err="1">
                <a:ea typeface="+mn-lt"/>
                <a:cs typeface="+mn-lt"/>
              </a:rPr>
              <a:t>Patterns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(e.g., pixels)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Edges</a:t>
            </a:r>
            <a:r>
              <a:rPr lang="pt-PT" dirty="0">
                <a:ea typeface="+mn-lt"/>
                <a:cs typeface="+mn-lt"/>
              </a:rPr>
              <a:t>, textures,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neighboring</a:t>
            </a:r>
            <a:r>
              <a:rPr lang="pt-PT" dirty="0">
                <a:ea typeface="+mn-lt"/>
                <a:cs typeface="+mn-lt"/>
              </a:rPr>
              <a:t> pixel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Context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Preservation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err="1">
                <a:ea typeface="+mn-lt"/>
                <a:cs typeface="+mn-lt"/>
              </a:rPr>
              <a:t>context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form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eyes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distant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represent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unrelated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(e.g., background).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ra humana, captura de ecrã, mulher&#10;&#10;Descrição gerada automaticamente">
            <a:extLst>
              <a:ext uri="{FF2B5EF4-FFF2-40B4-BE49-F238E27FC236}">
                <a16:creationId xmlns:a16="http://schemas.microsoft.com/office/drawing/2014/main" id="{12276A11-5830-2D78-DC37-2DD5A18B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50"/>
          <a:stretch/>
        </p:blipFill>
        <p:spPr>
          <a:xfrm>
            <a:off x="3786702" y="4581911"/>
            <a:ext cx="4619625" cy="20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F8FD68F3-971E-37E6-3E30-248A8925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8391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DD3E721-29A0-E0F8-639F-182106D7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33886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32299B5A-5C36-A1CE-DB03-194A9FC1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7086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BD4CAA98-D6EF-41FB-90E8-E259F99A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8833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74084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AC23BEB-C1F2-D5CD-A58B-E1C39863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80" y="504591"/>
            <a:ext cx="7601464" cy="585040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AEDF93-51E3-56C6-041F-A649D9E8E665}"/>
              </a:ext>
            </a:extLst>
          </p:cNvPr>
          <p:cNvSpPr txBox="1"/>
          <p:nvPr/>
        </p:nvSpPr>
        <p:spPr>
          <a:xfrm>
            <a:off x="3048000" y="6301946"/>
            <a:ext cx="738727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https://medium.com/@bdhuma/6-basic-things-to-know-about-convolution-daef5e1bc411</a:t>
            </a:r>
            <a:endParaRPr lang="pt-PT" sz="120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89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1E745F0-8AD8-6D76-39D8-552ED6C6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868" y="1166598"/>
            <a:ext cx="10753560" cy="5185419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DCD5BF8-1755-CACF-30B8-1AFBD7699A77}"/>
              </a:ext>
            </a:extLst>
          </p:cNvPr>
          <p:cNvSpPr/>
          <p:nvPr/>
        </p:nvSpPr>
        <p:spPr>
          <a:xfrm>
            <a:off x="4860323" y="1122405"/>
            <a:ext cx="247135" cy="19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D243E8-C7AD-10DC-AD0F-D571CC55CEDA}"/>
              </a:ext>
            </a:extLst>
          </p:cNvPr>
          <p:cNvSpPr/>
          <p:nvPr/>
        </p:nvSpPr>
        <p:spPr>
          <a:xfrm>
            <a:off x="1400431" y="6116594"/>
            <a:ext cx="8711513" cy="41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C3352D-2266-7E07-9C9D-DB87670FFB30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0930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 (</a:t>
            </a:r>
            <a:r>
              <a:rPr lang="pt-PT" b="1" dirty="0" err="1">
                <a:ea typeface="+mn-lt"/>
                <a:cs typeface="+mn-lt"/>
              </a:rPr>
              <a:t>red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blue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yellow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green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2974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36 (9 </a:t>
            </a:r>
            <a:r>
              <a:rPr lang="pt-PT" b="1" dirty="0" err="1">
                <a:ea typeface="+mn-lt"/>
                <a:cs typeface="+mn-lt"/>
              </a:rPr>
              <a:t>turquoise</a:t>
            </a:r>
            <a:r>
              <a:rPr lang="pt-PT" b="1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92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5 (4 </a:t>
            </a:r>
            <a:r>
              <a:rPr lang="pt-PT" b="1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+ 1 </a:t>
            </a:r>
            <a:r>
              <a:rPr lang="pt-PT" b="1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diagrama, file, Esquema, Desenho técnico&#10;&#10;Descrição gerada automaticamente">
            <a:extLst>
              <a:ext uri="{FF2B5EF4-FFF2-40B4-BE49-F238E27FC236}">
                <a16:creationId xmlns:a16="http://schemas.microsoft.com/office/drawing/2014/main" id="{B00D3C2A-AA1D-A2F1-6FE0-50B61D13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31" y="4576376"/>
            <a:ext cx="3687719" cy="1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diagrama, desenho, esboço, mapa&#10;&#10;Descrição gerada automaticamente">
            <a:extLst>
              <a:ext uri="{FF2B5EF4-FFF2-40B4-BE49-F238E27FC236}">
                <a16:creationId xmlns:a16="http://schemas.microsoft.com/office/drawing/2014/main" id="{4647059E-1ED5-308E-AE29-4C868AC9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025" y="807244"/>
            <a:ext cx="7981950" cy="53213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46AE3-CBF4-CFA1-7ABB-23FC7F024DC8}"/>
              </a:ext>
            </a:extLst>
          </p:cNvPr>
          <p:cNvSpPr txBox="1"/>
          <p:nvPr/>
        </p:nvSpPr>
        <p:spPr>
          <a:xfrm>
            <a:off x="2103737" y="6131783"/>
            <a:ext cx="80962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100" dirty="0">
                <a:ea typeface="+mn-lt"/>
                <a:cs typeface="+mn-lt"/>
              </a:rPr>
              <a:t>de-</a:t>
            </a:r>
            <a:r>
              <a:rPr lang="pt-PT" sz="1100" err="1">
                <a:ea typeface="+mn-lt"/>
                <a:cs typeface="+mn-lt"/>
              </a:rPr>
              <a:t>Wit</a:t>
            </a:r>
            <a:r>
              <a:rPr lang="pt-PT" sz="1100" dirty="0">
                <a:ea typeface="+mn-lt"/>
                <a:cs typeface="+mn-lt"/>
              </a:rPr>
              <a:t>, L. H., </a:t>
            </a:r>
            <a:r>
              <a:rPr lang="pt-PT" sz="1100" err="1">
                <a:ea typeface="+mn-lt"/>
                <a:cs typeface="+mn-lt"/>
              </a:rPr>
              <a:t>Kubilius</a:t>
            </a:r>
            <a:r>
              <a:rPr lang="pt-PT" sz="1100" dirty="0">
                <a:ea typeface="+mn-lt"/>
                <a:cs typeface="+mn-lt"/>
              </a:rPr>
              <a:t>, J., de </a:t>
            </a:r>
            <a:r>
              <a:rPr lang="pt-PT" sz="1100" err="1">
                <a:ea typeface="+mn-lt"/>
                <a:cs typeface="+mn-lt"/>
              </a:rPr>
              <a:t>Beeck</a:t>
            </a:r>
            <a:r>
              <a:rPr lang="pt-PT" sz="1100" dirty="0">
                <a:ea typeface="+mn-lt"/>
                <a:cs typeface="+mn-lt"/>
              </a:rPr>
              <a:t>, H. P. O., &amp; </a:t>
            </a:r>
            <a:r>
              <a:rPr lang="pt-PT" sz="1100" err="1">
                <a:ea typeface="+mn-lt"/>
                <a:cs typeface="+mn-lt"/>
              </a:rPr>
              <a:t>Wagemans</a:t>
            </a:r>
            <a:r>
              <a:rPr lang="pt-PT" sz="1100" dirty="0">
                <a:ea typeface="+mn-lt"/>
                <a:cs typeface="+mn-lt"/>
              </a:rPr>
              <a:t>, J. (2013). </a:t>
            </a:r>
            <a:r>
              <a:rPr lang="pt-PT" sz="1100" err="1">
                <a:ea typeface="+mn-lt"/>
                <a:cs typeface="+mn-lt"/>
              </a:rPr>
              <a:t>Configural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Gestalts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Remain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Nothing</a:t>
            </a:r>
            <a:r>
              <a:rPr lang="pt-PT" sz="1100" dirty="0">
                <a:ea typeface="+mn-lt"/>
                <a:cs typeface="+mn-lt"/>
              </a:rPr>
              <a:t> More </a:t>
            </a:r>
            <a:r>
              <a:rPr lang="pt-PT" sz="1100" err="1">
                <a:ea typeface="+mn-lt"/>
                <a:cs typeface="+mn-lt"/>
              </a:rPr>
              <a:t>Than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</a:t>
            </a:r>
            <a:r>
              <a:rPr lang="pt-PT" sz="1100" dirty="0">
                <a:ea typeface="+mn-lt"/>
                <a:cs typeface="+mn-lt"/>
              </a:rPr>
              <a:t> Sum </a:t>
            </a:r>
            <a:r>
              <a:rPr lang="pt-PT" sz="1100" err="1">
                <a:ea typeface="+mn-lt"/>
                <a:cs typeface="+mn-lt"/>
              </a:rPr>
              <a:t>of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Their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Parts</a:t>
            </a:r>
            <a:r>
              <a:rPr lang="pt-PT" sz="1100" dirty="0">
                <a:ea typeface="+mn-lt"/>
                <a:cs typeface="+mn-lt"/>
              </a:rPr>
              <a:t> in Visual Agnosia. In i-</a:t>
            </a:r>
            <a:r>
              <a:rPr lang="pt-PT" sz="1100" err="1">
                <a:ea typeface="+mn-lt"/>
                <a:cs typeface="+mn-lt"/>
              </a:rPr>
              <a:t>Perception</a:t>
            </a:r>
            <a:r>
              <a:rPr lang="pt-PT" sz="1100" dirty="0">
                <a:ea typeface="+mn-lt"/>
                <a:cs typeface="+mn-lt"/>
              </a:rPr>
              <a:t> (Vol. 4, </a:t>
            </a:r>
            <a:r>
              <a:rPr lang="pt-PT" sz="1100" err="1">
                <a:ea typeface="+mn-lt"/>
                <a:cs typeface="+mn-lt"/>
              </a:rPr>
              <a:t>Issue</a:t>
            </a:r>
            <a:r>
              <a:rPr lang="pt-PT" sz="1100" dirty="0">
                <a:ea typeface="+mn-lt"/>
                <a:cs typeface="+mn-lt"/>
              </a:rPr>
              <a:t> 8, pp. 493–497). SAGE </a:t>
            </a:r>
            <a:r>
              <a:rPr lang="pt-PT" sz="1100" err="1">
                <a:ea typeface="+mn-lt"/>
                <a:cs typeface="+mn-lt"/>
              </a:rPr>
              <a:t>Publications</a:t>
            </a:r>
            <a:r>
              <a:rPr lang="pt-PT" sz="1100" dirty="0">
                <a:ea typeface="+mn-lt"/>
                <a:cs typeface="+mn-lt"/>
              </a:rPr>
              <a:t>. </a:t>
            </a:r>
            <a:r>
              <a:rPr lang="pt-PT" sz="1100" dirty="0">
                <a:ea typeface="+mn-lt"/>
                <a:cs typeface="+mn-lt"/>
                <a:hlinkClick r:id="rId4"/>
              </a:rPr>
              <a:t>https://doi.org/10.1068/i0613rep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74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5 (4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+ 1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40 (36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+ 4 </a:t>
            </a:r>
            <a:r>
              <a:rPr lang="pt-PT" b="1" dirty="0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65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Parameter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sharing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storage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requirements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connectivity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full</a:t>
            </a:r>
            <a:r>
              <a:rPr lang="pt-PT" dirty="0">
                <a:ea typeface="+mn-lt"/>
                <a:cs typeface="+mn-lt"/>
              </a:rPr>
              <a:t>) 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required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71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b="1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Neocognitron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has</a:t>
            </a:r>
            <a:r>
              <a:rPr lang="pt-PT" b="1" dirty="0">
                <a:ea typeface="+mn-lt"/>
                <a:cs typeface="+mn-lt"/>
              </a:rPr>
              <a:t> hard-</a:t>
            </a:r>
            <a:r>
              <a:rPr lang="pt-PT" b="1" dirty="0" err="1">
                <a:ea typeface="+mn-lt"/>
                <a:cs typeface="+mn-lt"/>
              </a:rPr>
              <a:t>coded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... </a:t>
            </a:r>
            <a:r>
              <a:rPr lang="pt-PT" b="1" dirty="0" err="1">
                <a:ea typeface="+mn-lt"/>
                <a:cs typeface="+mn-lt"/>
              </a:rPr>
              <a:t>we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cover </a:t>
            </a:r>
            <a:r>
              <a:rPr lang="pt-PT" b="1" dirty="0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that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31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B15B1291-2A9B-CD17-6051-D596CEF02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58231"/>
            <a:ext cx="8753475" cy="2828925"/>
          </a:xfrm>
        </p:spPr>
      </p:pic>
      <p:pic>
        <p:nvPicPr>
          <p:cNvPr id="12" name="Imagem 11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957D3C41-9349-6480-3D60-5E44FAC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EAA98C-5476-E48D-15F2-85BEC380C5BD}"/>
              </a:ext>
            </a:extLst>
          </p:cNvPr>
          <p:cNvSpPr/>
          <p:nvPr/>
        </p:nvSpPr>
        <p:spPr>
          <a:xfrm>
            <a:off x="8865972" y="6229864"/>
            <a:ext cx="1421027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4299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EFD4DD06-1FEB-6C26-EA7F-A3E54DB4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39181"/>
            <a:ext cx="8753475" cy="2828925"/>
          </a:xfrm>
        </p:spPr>
      </p:pic>
      <p:pic>
        <p:nvPicPr>
          <p:cNvPr id="11" name="Imagem 10" descr="Uma imagem com file, Saturação de cores, captura de ecrã, roxo&#10;&#10;Descrição gerada automaticamente">
            <a:extLst>
              <a:ext uri="{FF2B5EF4-FFF2-40B4-BE49-F238E27FC236}">
                <a16:creationId xmlns:a16="http://schemas.microsoft.com/office/drawing/2014/main" id="{870443AC-2B09-5E09-570E-1F02A98C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63" y="995363"/>
            <a:ext cx="3076575" cy="55149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3BA2F8A-3E81-357C-B9D4-2DB0440F62FE}"/>
              </a:ext>
            </a:extLst>
          </p:cNvPr>
          <p:cNvSpPr/>
          <p:nvPr/>
        </p:nvSpPr>
        <p:spPr>
          <a:xfrm>
            <a:off x="9010135" y="6341590"/>
            <a:ext cx="1575486" cy="20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6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desenho, ilustração, arte, desenhos de criança&#10;&#10;Descrição gerada automaticamente">
            <a:extLst>
              <a:ext uri="{FF2B5EF4-FFF2-40B4-BE49-F238E27FC236}">
                <a16:creationId xmlns:a16="http://schemas.microsoft.com/office/drawing/2014/main" id="{02D3DE7F-E261-4FDB-8BB2-6A3EB4574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021" y="878274"/>
            <a:ext cx="10505658" cy="5617904"/>
          </a:xfrm>
        </p:spPr>
      </p:pic>
    </p:spTree>
    <p:extLst>
      <p:ext uri="{BB962C8B-B14F-4D97-AF65-F5344CB8AC3E}">
        <p14:creationId xmlns:p14="http://schemas.microsoft.com/office/powerpoint/2010/main" val="205556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número, diagrama&#10;&#10;Descrição gerada automaticamente">
            <a:extLst>
              <a:ext uri="{FF2B5EF4-FFF2-40B4-BE49-F238E27FC236}">
                <a16:creationId xmlns:a16="http://schemas.microsoft.com/office/drawing/2014/main" id="{333334BB-C3B8-DED7-9860-D789F20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42" y="1452177"/>
            <a:ext cx="10226760" cy="48495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925CB3-22DA-F89D-4DFC-A7D5CA6A9853}"/>
              </a:ext>
            </a:extLst>
          </p:cNvPr>
          <p:cNvSpPr txBox="1"/>
          <p:nvPr/>
        </p:nvSpPr>
        <p:spPr>
          <a:xfrm>
            <a:off x="1853512" y="634313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226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8C5F119D-CAAB-6A7A-36E6-08AB467B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11" y="1157206"/>
            <a:ext cx="11596816" cy="4709932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081F55-8C2D-62BD-E85C-F098D48640BC}"/>
              </a:ext>
            </a:extLst>
          </p:cNvPr>
          <p:cNvSpPr txBox="1"/>
          <p:nvPr/>
        </p:nvSpPr>
        <p:spPr>
          <a:xfrm>
            <a:off x="1184188" y="5869458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4700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5455D1E-2430-E294-EA18-05FA28E3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35" y="1332259"/>
            <a:ext cx="11751275" cy="4751121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07665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3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  <p:pic>
        <p:nvPicPr>
          <p:cNvPr id="8" name="Marcador de Posição de Conteúdo 7" descr="Uma imagem com texto, diagrama, captura de ecrã, design&#10;&#10;Descrição gerada automaticamente">
            <a:extLst>
              <a:ext uri="{FF2B5EF4-FFF2-40B4-BE49-F238E27FC236}">
                <a16:creationId xmlns:a16="http://schemas.microsoft.com/office/drawing/2014/main" id="{9FD7E240-CE1C-8248-C16D-2E1005A4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4113" y="1094517"/>
            <a:ext cx="11319612" cy="4979473"/>
          </a:xfrm>
        </p:spPr>
      </p:pic>
    </p:spTree>
    <p:extLst>
      <p:ext uri="{BB962C8B-B14F-4D97-AF65-F5344CB8AC3E}">
        <p14:creationId xmlns:p14="http://schemas.microsoft.com/office/powerpoint/2010/main" val="95351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Key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cells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organized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err="1">
                <a:ea typeface="+mn-lt"/>
                <a:cs typeface="+mn-lt"/>
              </a:rPr>
              <a:t>hierarchy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detectors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higher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responding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lower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cells</a:t>
            </a:r>
            <a:endParaRPr lang="pt-PT">
              <a:solidFill>
                <a:schemeClr val="accent6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esboço, diagrama, desenho&#10;&#10;Descrição gerada automaticamente">
            <a:extLst>
              <a:ext uri="{FF2B5EF4-FFF2-40B4-BE49-F238E27FC236}">
                <a16:creationId xmlns:a16="http://schemas.microsoft.com/office/drawing/2014/main" id="{BF1CC49C-6E02-9D4D-A2E8-B1646920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80" y="3035000"/>
            <a:ext cx="8277225" cy="27336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DD1BCD-5882-BD66-8D06-0C00D8ADCFA1}"/>
              </a:ext>
            </a:extLst>
          </p:cNvPr>
          <p:cNvSpPr/>
          <p:nvPr/>
        </p:nvSpPr>
        <p:spPr>
          <a:xfrm>
            <a:off x="5011951" y="3707026"/>
            <a:ext cx="1609210" cy="11224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B8599D-CC2B-75B7-5996-117A034B7885}"/>
              </a:ext>
            </a:extLst>
          </p:cNvPr>
          <p:cNvSpPr/>
          <p:nvPr/>
        </p:nvSpPr>
        <p:spPr>
          <a:xfrm>
            <a:off x="5088150" y="4983375"/>
            <a:ext cx="1228210" cy="4080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38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mamífero&#10;&#10;Descrição gerada automaticamente">
            <a:extLst>
              <a:ext uri="{FF2B5EF4-FFF2-40B4-BE49-F238E27FC236}">
                <a16:creationId xmlns:a16="http://schemas.microsoft.com/office/drawing/2014/main" id="{4C386E4A-202E-D091-E830-EAABFB63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6" r="-412" b="40500"/>
          <a:stretch/>
        </p:blipFill>
        <p:spPr>
          <a:xfrm>
            <a:off x="869231" y="1330410"/>
            <a:ext cx="4995978" cy="4832931"/>
          </a:xfr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BD02F8-C46D-10CA-A590-1DC78E4B7B5B}"/>
              </a:ext>
            </a:extLst>
          </p:cNvPr>
          <p:cNvGrpSpPr/>
          <p:nvPr/>
        </p:nvGrpSpPr>
        <p:grpSpPr>
          <a:xfrm>
            <a:off x="6512150" y="1330411"/>
            <a:ext cx="4995978" cy="4275889"/>
            <a:chOff x="7871393" y="3853249"/>
            <a:chExt cx="2514330" cy="1958998"/>
          </a:xfrm>
        </p:grpSpPr>
        <p:pic>
          <p:nvPicPr>
            <p:cNvPr id="11" name="Imagem 10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60C7B77A-B4A5-2C37-D0D4-7E38AE98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9649" r="-412" b="-251"/>
            <a:stretch/>
          </p:blipFill>
          <p:spPr>
            <a:xfrm>
              <a:off x="7871393" y="4141573"/>
              <a:ext cx="2514330" cy="1670674"/>
            </a:xfrm>
            <a:prstGeom prst="rect">
              <a:avLst/>
            </a:prstGeom>
          </p:spPr>
        </p:pic>
        <p:pic>
          <p:nvPicPr>
            <p:cNvPr id="12" name="Imagem 11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2295AA67-A95B-A606-FCBE-A105BDAB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412" b="93985"/>
            <a:stretch/>
          </p:blipFill>
          <p:spPr>
            <a:xfrm>
              <a:off x="7871393" y="3853249"/>
              <a:ext cx="2514330" cy="247510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1783A0-C8DA-D000-251F-07EA6D5444C8}"/>
              </a:ext>
            </a:extLst>
          </p:cNvPr>
          <p:cNvSpPr txBox="1"/>
          <p:nvPr/>
        </p:nvSpPr>
        <p:spPr>
          <a:xfrm>
            <a:off x="864972" y="6343135"/>
            <a:ext cx="105176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ea typeface="+mn-lt"/>
                <a:cs typeface="+mn-lt"/>
                <a:hlinkClick r:id="rId4"/>
              </a:rPr>
              <a:t>https://ujjwalkarn.me/2016/08/11/intuitive-explanation-convnets/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823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texto, captura de ecrã, sino&#10;&#10;Descrição gerada automaticamente">
            <a:extLst>
              <a:ext uri="{FF2B5EF4-FFF2-40B4-BE49-F238E27FC236}">
                <a16:creationId xmlns:a16="http://schemas.microsoft.com/office/drawing/2014/main" id="{6C070BFD-8065-7DBD-F978-E084D895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0526" y="1831139"/>
            <a:ext cx="4505325" cy="3619500"/>
          </a:xfrm>
        </p:spPr>
      </p:pic>
      <p:pic>
        <p:nvPicPr>
          <p:cNvPr id="14" name="Imagem 13" descr="Uma imagem com sino, Sino de igreja, Ghanta&#10;&#10;Descrição gerada automaticamente">
            <a:extLst>
              <a:ext uri="{FF2B5EF4-FFF2-40B4-BE49-F238E27FC236}">
                <a16:creationId xmlns:a16="http://schemas.microsoft.com/office/drawing/2014/main" id="{715DF6FB-2763-C326-2543-8B63F3F9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29" y="1835493"/>
            <a:ext cx="4505325" cy="3619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28BA85-CF63-0A69-2A53-707DE988D2E6}"/>
              </a:ext>
            </a:extLst>
          </p:cNvPr>
          <p:cNvSpPr txBox="1"/>
          <p:nvPr/>
        </p:nvSpPr>
        <p:spPr>
          <a:xfrm>
            <a:off x="844377" y="5570838"/>
            <a:ext cx="105176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dirty="0">
                <a:ea typeface="+mn-lt"/>
                <a:cs typeface="+mn-lt"/>
              </a:rPr>
              <a:t>DEMO: </a:t>
            </a:r>
            <a:r>
              <a:rPr lang="pt-PT" sz="2400" dirty="0">
                <a:ea typeface="+mn-lt"/>
                <a:cs typeface="+mn-lt"/>
                <a:hlinkClick r:id="rId5"/>
              </a:rPr>
              <a:t>https://beej.us/blog/data/convolution-image-processing/</a:t>
            </a:r>
            <a:endParaRPr lang="pt-PT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842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Group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sorrir, Cara humana, pessoa, texto&#10;&#10;Descrição gerada automaticamente">
            <a:extLst>
              <a:ext uri="{FF2B5EF4-FFF2-40B4-BE49-F238E27FC236}">
                <a16:creationId xmlns:a16="http://schemas.microsoft.com/office/drawing/2014/main" id="{FAB7272B-AB0A-4ED0-A5A9-4CC309A8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31" y="1331355"/>
            <a:ext cx="9867251" cy="5195716"/>
          </a:xfrm>
        </p:spPr>
      </p:pic>
    </p:spTree>
    <p:extLst>
      <p:ext uri="{BB962C8B-B14F-4D97-AF65-F5344CB8AC3E}">
        <p14:creationId xmlns:p14="http://schemas.microsoft.com/office/powerpoint/2010/main" val="245109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introduce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D41F6E73-EA53-B553-D2D9-99C484C8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7" y="1954684"/>
            <a:ext cx="10104481" cy="45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2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76DC6CEA-FFD0-550B-2D83-3B717F95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82" y="1953784"/>
            <a:ext cx="9785780" cy="46082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8B1024-725B-6543-9442-16165FA46C3D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135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DACFB21D-ADE5-103B-FB4A-26FDFDBE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806533"/>
            <a:ext cx="10372725" cy="48101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455FB7-C54A-01D8-07B3-E8AFF13B9D62}"/>
              </a:ext>
            </a:extLst>
          </p:cNvPr>
          <p:cNvSpPr txBox="1"/>
          <p:nvPr/>
        </p:nvSpPr>
        <p:spPr>
          <a:xfrm>
            <a:off x="4983891" y="1163594"/>
            <a:ext cx="4359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err="1"/>
              <a:t>Consider</a:t>
            </a:r>
            <a:r>
              <a:rPr lang="pt-PT" sz="2400" dirty="0"/>
              <a:t> a </a:t>
            </a:r>
            <a:r>
              <a:rPr lang="pt-PT" sz="2400" err="1"/>
              <a:t>second</a:t>
            </a:r>
            <a:r>
              <a:rPr lang="pt-PT" sz="2400" dirty="0"/>
              <a:t>, </a:t>
            </a:r>
            <a:r>
              <a:rPr lang="pt-PT" sz="2400" dirty="0">
                <a:solidFill>
                  <a:srgbClr val="AEBBA9"/>
                </a:solidFill>
              </a:rPr>
              <a:t>green</a:t>
            </a:r>
            <a:r>
              <a:rPr lang="pt-PT" sz="2400" dirty="0"/>
              <a:t> </a:t>
            </a:r>
            <a:r>
              <a:rPr lang="pt-PT" sz="2400" err="1"/>
              <a:t>filter</a:t>
            </a:r>
            <a:r>
              <a:rPr lang="pt-PT" sz="24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1EEADF-95D2-41B8-3BF4-21A1CDA8DCC0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717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8336D5AF-3C50-41BE-5F30-F810395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8" y="1330282"/>
            <a:ext cx="11163300" cy="5000625"/>
          </a:xfrm>
          <a:prstGeom prst="rect">
            <a:avLst/>
          </a:prstGeom>
        </p:spPr>
      </p:pic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D1C47A1A-C04C-E07D-1861-991C9E7B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4CF6E9-5D66-7F63-A3F5-C2BF2D479B4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076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Marcador de Posição de Conteúdo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5AB3D73-51A4-0A38-74ED-E19EA036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843" y="1218084"/>
            <a:ext cx="11035908" cy="5133932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2F1E52-8125-3FFB-6E5D-6F0A679784B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584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29753E97-95C7-4FF5-FABF-A9FF3C01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924" y="1248976"/>
            <a:ext cx="11370447" cy="5206013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5183C-69E4-1EF7-5A1F-4CBF30BEC3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612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AFB63F15-7F7C-F385-2811-AA9ACC88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917" y="1248976"/>
            <a:ext cx="11279246" cy="523690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E29258-608D-3937-D03D-55856C64419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475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Imagem 10" descr="Uma imagem com captura de ecrã, quadrado, grelha&#10;&#10;Descrição gerada automaticamente">
            <a:extLst>
              <a:ext uri="{FF2B5EF4-FFF2-40B4-BE49-F238E27FC236}">
                <a16:creationId xmlns:a16="http://schemas.microsoft.com/office/drawing/2014/main" id="{CD1DE0D2-9E8D-9FBD-78AA-080D62A5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17" y="2199803"/>
            <a:ext cx="9525000" cy="30067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4439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Binary</a:t>
            </a:r>
            <a:r>
              <a:rPr lang="pt-PT" sz="2400" b="1" dirty="0"/>
              <a:t> </a:t>
            </a:r>
            <a:r>
              <a:rPr lang="pt-PT" sz="2400" b="1" err="1"/>
              <a:t>Images</a:t>
            </a:r>
            <a:endParaRPr lang="pt-PT" sz="2400" b="1"/>
          </a:p>
        </p:txBody>
      </p:sp>
    </p:spTree>
    <p:extLst>
      <p:ext uri="{BB962C8B-B14F-4D97-AF65-F5344CB8AC3E}">
        <p14:creationId xmlns:p14="http://schemas.microsoft.com/office/powerpoint/2010/main" val="3806019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círculo&#10;&#10;Descrição gerada automaticamente">
            <a:extLst>
              <a:ext uri="{FF2B5EF4-FFF2-40B4-BE49-F238E27FC236}">
                <a16:creationId xmlns:a16="http://schemas.microsoft.com/office/drawing/2014/main" id="{3F55BC57-9DA3-1EBA-8387-6069643F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863" y="1331355"/>
            <a:ext cx="11073300" cy="5144229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7355F3-17D5-CBB1-9BC6-7D34719FA73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750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boundaries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control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err="1">
                <a:ea typeface="+mn-lt"/>
                <a:cs typeface="+mn-lt"/>
              </a:rPr>
              <a:t>size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quadrado, Retângulo, file, Paralelo&#10;&#10;Descrição gerada automaticamente">
            <a:extLst>
              <a:ext uri="{FF2B5EF4-FFF2-40B4-BE49-F238E27FC236}">
                <a16:creationId xmlns:a16="http://schemas.microsoft.com/office/drawing/2014/main" id="{89B6EF27-A3D2-8928-BD17-B12B5600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65" y="1933575"/>
            <a:ext cx="8952470" cy="43603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4B751F3-90AE-0E74-5CA1-19F079E7717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546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Stride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steps </a:t>
            </a:r>
            <a:r>
              <a:rPr lang="pt-PT" err="1">
                <a:ea typeface="+mn-lt"/>
                <a:cs typeface="+mn-lt"/>
              </a:rPr>
              <a:t>taken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filter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2x2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captura de ecrã, Retângulo, quadrado&#10;&#10;Descrição gerada automaticamente">
            <a:extLst>
              <a:ext uri="{FF2B5EF4-FFF2-40B4-BE49-F238E27FC236}">
                <a16:creationId xmlns:a16="http://schemas.microsoft.com/office/drawing/2014/main" id="{1005AD88-E985-33C2-9EFC-5587F793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68" y="2421538"/>
            <a:ext cx="9295885" cy="36521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0E2688-974B-5BB0-8E88-2CF9D082785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8904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50C99F-14FD-875A-553D-07B9FC3CC2C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6350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Number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dirty="0" err="1">
                <a:ea typeface="+mn-lt"/>
                <a:cs typeface="+mn-lt"/>
              </a:rPr>
              <a:t>height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width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Stride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type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Weights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Biases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CDFDAF-F066-A501-6806-7405DA5AC6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23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Makes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smaller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more </a:t>
            </a:r>
            <a:r>
              <a:rPr lang="pt-PT" b="1" dirty="0" err="1">
                <a:ea typeface="+mn-lt"/>
                <a:cs typeface="+mn-lt"/>
              </a:rPr>
              <a:t>manageable</a:t>
            </a: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retain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important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discarding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unnecessary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Introduces</a:t>
            </a:r>
            <a:r>
              <a:rPr lang="pt-PT" dirty="0">
                <a:ea typeface="+mn-lt"/>
                <a:cs typeface="+mn-lt"/>
              </a:rPr>
              <a:t> some </a:t>
            </a:r>
            <a:r>
              <a:rPr lang="pt-PT" b="1" dirty="0" err="1">
                <a:ea typeface="+mn-lt"/>
                <a:cs typeface="+mn-lt"/>
              </a:rPr>
              <a:t>invariance</a:t>
            </a:r>
            <a:r>
              <a:rPr lang="pt-PT" b="1" dirty="0">
                <a:ea typeface="+mn-lt"/>
                <a:cs typeface="+mn-lt"/>
              </a:rPr>
              <a:t> to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b="1" dirty="0">
                <a:ea typeface="+mn-lt"/>
                <a:cs typeface="+mn-lt"/>
              </a:rPr>
              <a:t>   </a:t>
            </a:r>
            <a:r>
              <a:rPr lang="pt-PT" b="1" dirty="0" err="1">
                <a:ea typeface="+mn-lt"/>
                <a:cs typeface="+mn-lt"/>
              </a:rPr>
              <a:t>small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translations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distortions</a:t>
            </a:r>
            <a:r>
              <a:rPr lang="pt-PT" b="1" dirty="0">
                <a:ea typeface="+mn-lt"/>
                <a:cs typeface="+mn-lt"/>
              </a:rPr>
              <a:t>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(e.g., </a:t>
            </a:r>
            <a:r>
              <a:rPr lang="pt-PT" dirty="0" err="1">
                <a:ea typeface="+mn-lt"/>
                <a:cs typeface="+mn-lt"/>
              </a:rPr>
              <a:t>slight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shifts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 dirty="0"/>
          </a:p>
          <a:p>
            <a:r>
              <a:rPr lang="pt-PT" dirty="0" err="1">
                <a:ea typeface="+mn-lt"/>
                <a:cs typeface="+mn-lt"/>
              </a:rPr>
              <a:t>Operates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endParaRPr lang="pt-PT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independently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diagrama, Retângulo, captura de ecrã, file&#10;&#10;Descrição gerada automaticamente">
            <a:extLst>
              <a:ext uri="{FF2B5EF4-FFF2-40B4-BE49-F238E27FC236}">
                <a16:creationId xmlns:a16="http://schemas.microsoft.com/office/drawing/2014/main" id="{2C4E69A2-DECB-C3D2-B9F5-BC5CD16A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49" y="2491690"/>
            <a:ext cx="4787984" cy="38722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B27DC6-9D93-D850-154C-F5965CA3140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2857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9E41DF-EE35-B75C-0C9F-718D0F4A9C5E}"/>
              </a:ext>
            </a:extLst>
          </p:cNvPr>
          <p:cNvSpPr/>
          <p:nvPr/>
        </p:nvSpPr>
        <p:spPr>
          <a:xfrm>
            <a:off x="7980405" y="3912973"/>
            <a:ext cx="319216" cy="308918"/>
          </a:xfrm>
          <a:prstGeom prst="rect">
            <a:avLst/>
          </a:prstGeom>
          <a:solidFill>
            <a:srgbClr val="FFB1B4"/>
          </a:solidFill>
          <a:ln>
            <a:solidFill>
              <a:srgbClr val="FFB3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02C9B9-1698-9723-5260-E019CD42A251}"/>
              </a:ext>
            </a:extLst>
          </p:cNvPr>
          <p:cNvSpPr/>
          <p:nvPr/>
        </p:nvSpPr>
        <p:spPr>
          <a:xfrm>
            <a:off x="8598243" y="3912973"/>
            <a:ext cx="319216" cy="308918"/>
          </a:xfrm>
          <a:prstGeom prst="rect">
            <a:avLst/>
          </a:prstGeom>
          <a:solidFill>
            <a:srgbClr val="FFFAC0"/>
          </a:solidFill>
          <a:ln>
            <a:solidFill>
              <a:srgbClr val="FEFC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06DC92-E546-8BD7-C790-B42FA6F27928}"/>
              </a:ext>
            </a:extLst>
          </p:cNvPr>
          <p:cNvSpPr/>
          <p:nvPr/>
        </p:nvSpPr>
        <p:spPr>
          <a:xfrm>
            <a:off x="7908324" y="4499919"/>
            <a:ext cx="391297" cy="298621"/>
          </a:xfrm>
          <a:prstGeom prst="rect">
            <a:avLst/>
          </a:prstGeom>
          <a:solidFill>
            <a:srgbClr val="BBB1FE"/>
          </a:solidFill>
          <a:ln>
            <a:solidFill>
              <a:srgbClr val="B3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A34239-87C6-8DB6-670C-10C9BD9E5EAC}"/>
              </a:ext>
            </a:extLst>
          </p:cNvPr>
          <p:cNvSpPr/>
          <p:nvPr/>
        </p:nvSpPr>
        <p:spPr>
          <a:xfrm>
            <a:off x="8598243" y="4489621"/>
            <a:ext cx="319216" cy="308918"/>
          </a:xfrm>
          <a:prstGeom prst="rect">
            <a:avLst/>
          </a:prstGeom>
          <a:solidFill>
            <a:srgbClr val="B3FEBA"/>
          </a:solidFill>
          <a:ln>
            <a:solidFill>
              <a:srgbClr val="B3FF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529D5C-67EE-6E2F-F733-34582C7DD7A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5926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CFE5D1-529D-D623-C5CF-9A1317C13ED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9816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CAD6A7-44F9-96D9-C394-007DE048573B}"/>
              </a:ext>
            </a:extLst>
          </p:cNvPr>
          <p:cNvSpPr/>
          <p:nvPr/>
        </p:nvSpPr>
        <p:spPr>
          <a:xfrm>
            <a:off x="7898027" y="3799703"/>
            <a:ext cx="380999" cy="339810"/>
          </a:xfrm>
          <a:prstGeom prst="rect">
            <a:avLst/>
          </a:prstGeom>
          <a:solidFill>
            <a:srgbClr val="C03C00"/>
          </a:solidFill>
          <a:ln>
            <a:solidFill>
              <a:srgbClr val="C93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B13560-00BA-0F96-FB33-37CAA3B0799B}"/>
              </a:ext>
            </a:extLst>
          </p:cNvPr>
          <p:cNvSpPr/>
          <p:nvPr/>
        </p:nvSpPr>
        <p:spPr>
          <a:xfrm>
            <a:off x="8484973" y="3799703"/>
            <a:ext cx="380999" cy="339810"/>
          </a:xfrm>
          <a:prstGeom prst="rect">
            <a:avLst/>
          </a:prstGeom>
          <a:solidFill>
            <a:srgbClr val="FFDD49"/>
          </a:solidFill>
          <a:ln>
            <a:solidFill>
              <a:srgbClr val="FFDD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D17795F-A136-59FA-04DE-F669F2841138}"/>
              </a:ext>
            </a:extLst>
          </p:cNvPr>
          <p:cNvSpPr/>
          <p:nvPr/>
        </p:nvSpPr>
        <p:spPr>
          <a:xfrm>
            <a:off x="7898027" y="4448432"/>
            <a:ext cx="380999" cy="339810"/>
          </a:xfrm>
          <a:prstGeom prst="rect">
            <a:avLst/>
          </a:prstGeom>
          <a:solidFill>
            <a:srgbClr val="96BDFF"/>
          </a:solidFill>
          <a:ln>
            <a:solidFill>
              <a:srgbClr val="96B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E6A504-7E9C-1F69-D04F-34BA515FD265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5FF8DB-9A9F-E36F-6FDF-B6F47EFC227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362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ED6FAC2-6174-8409-7338-EC57B2ECF4E4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E29170-A515-3AFD-384F-241F5B70589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37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6153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Greyscale</a:t>
            </a:r>
            <a:r>
              <a:rPr lang="pt-PT" sz="2400" b="1" dirty="0"/>
              <a:t>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preto e branco, quadrado, texto&#10;&#10;Descrição gerada automaticamente">
            <a:extLst>
              <a:ext uri="{FF2B5EF4-FFF2-40B4-BE49-F238E27FC236}">
                <a16:creationId xmlns:a16="http://schemas.microsoft.com/office/drawing/2014/main" id="{B91B9276-C813-E53C-AE5E-BB473368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3" y="1866407"/>
            <a:ext cx="882015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9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Resilient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translations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Input: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change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(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shift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right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Output: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only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half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change</a:t>
            </a:r>
            <a:endParaRPr lang="pt-PT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3A1784E4-D1C0-2BE4-0ABC-4364167C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181100"/>
            <a:ext cx="5800725" cy="5372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387D5E-16C1-0DD7-67F9-AF334EC16036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0321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Benefits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None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Benefits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invariance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translations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2C5171-87B3-EE55-E8F4-5F792B8B90F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407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/>
          </a:p>
          <a:p>
            <a:pPr marL="514350" indent="-514350">
              <a:buAutoNum type="arabicPeriod"/>
            </a:pPr>
            <a:r>
              <a:rPr lang="pt-PT" b="1" dirty="0" err="1"/>
              <a:t>Convolution</a:t>
            </a:r>
            <a:r>
              <a:rPr lang="pt-PT" b="1" dirty="0"/>
              <a:t>:</a:t>
            </a:r>
            <a:r>
              <a:rPr lang="pt-PT" dirty="0"/>
              <a:t> </a:t>
            </a:r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to </a:t>
            </a: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maps</a:t>
            </a:r>
            <a:r>
              <a:rPr lang="pt-PT" dirty="0"/>
              <a:t>;</a:t>
            </a:r>
          </a:p>
          <a:p>
            <a:pPr marL="514350" indent="-514350">
              <a:buAutoNum type="arabicPeriod"/>
            </a:pPr>
            <a:r>
              <a:rPr lang="pt-PT" b="1" dirty="0">
                <a:ea typeface="+mn-lt"/>
                <a:cs typeface="+mn-lt"/>
              </a:rPr>
              <a:t>Non-</a:t>
            </a:r>
            <a:r>
              <a:rPr lang="pt-PT" b="1" dirty="0" err="1">
                <a:ea typeface="+mn-lt"/>
                <a:cs typeface="+mn-lt"/>
              </a:rPr>
              <a:t>linearity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514350" indent="-514350">
              <a:buAutoNum type="arabicPeriod"/>
            </a:pP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Downsampling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Train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with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image</a:t>
            </a:r>
            <a:r>
              <a:rPr lang="pt-PT" b="1" dirty="0">
                <a:ea typeface="+mn-lt"/>
                <a:cs typeface="+mn-lt"/>
              </a:rPr>
              <a:t> data.</a:t>
            </a: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b="1" dirty="0">
                <a:ea typeface="+mn-lt"/>
                <a:cs typeface="+mn-lt"/>
              </a:rPr>
              <a:t> in </a:t>
            </a:r>
            <a:r>
              <a:rPr lang="pt-PT" b="1" dirty="0" err="1">
                <a:ea typeface="+mn-lt"/>
                <a:cs typeface="+mn-lt"/>
              </a:rPr>
              <a:t>convolutional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layers</a:t>
            </a:r>
            <a:r>
              <a:rPr lang="pt-PT" b="1" dirty="0">
                <a:ea typeface="+mn-lt"/>
                <a:cs typeface="+mn-lt"/>
              </a:rPr>
              <a:t>.</a:t>
            </a: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esboço, file, Desenho técnico&#10;&#10;Descrição gerada automaticamente">
            <a:extLst>
              <a:ext uri="{FF2B5EF4-FFF2-40B4-BE49-F238E27FC236}">
                <a16:creationId xmlns:a16="http://schemas.microsoft.com/office/drawing/2014/main" id="{03A75B60-12B0-E406-3112-393F607F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73" y="1322305"/>
            <a:ext cx="8001000" cy="23984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893FDF-73D3-A90C-8020-0D5E721773A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2540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a </a:t>
            </a:r>
            <a:r>
              <a:rPr lang="pt-PT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Take inputs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patch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Compute </a:t>
            </a:r>
            <a:r>
              <a:rPr lang="pt-PT" err="1">
                <a:ea typeface="+mn-lt"/>
                <a:cs typeface="+mn-lt"/>
              </a:rPr>
              <a:t>weighted</a:t>
            </a:r>
            <a:r>
              <a:rPr lang="pt-PT" dirty="0">
                <a:ea typeface="+mn-lt"/>
                <a:cs typeface="+mn-lt"/>
              </a:rPr>
              <a:t> sum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sz="2400" dirty="0" err="1">
                <a:ea typeface="+mn-lt"/>
                <a:cs typeface="+mn-lt"/>
              </a:rPr>
              <a:t>Applying</a:t>
            </a:r>
            <a:r>
              <a:rPr lang="pt-PT" sz="2400" dirty="0">
                <a:ea typeface="+mn-lt"/>
                <a:cs typeface="+mn-lt"/>
              </a:rPr>
              <a:t> a </a:t>
            </a:r>
            <a:r>
              <a:rPr lang="pt-PT" sz="2400" dirty="0" err="1">
                <a:ea typeface="+mn-lt"/>
                <a:cs typeface="+mn-lt"/>
              </a:rPr>
              <a:t>window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weights</a:t>
            </a:r>
          </a:p>
          <a:p>
            <a:r>
              <a:rPr lang="pt-PT" sz="2400" dirty="0" err="1">
                <a:ea typeface="+mn-lt"/>
                <a:cs typeface="+mn-lt"/>
              </a:rPr>
              <a:t>Computing</a:t>
            </a:r>
            <a:r>
              <a:rPr lang="pt-PT" sz="2400" dirty="0">
                <a:ea typeface="+mn-lt"/>
                <a:cs typeface="+mn-lt"/>
              </a:rPr>
              <a:t> linear </a:t>
            </a:r>
            <a:r>
              <a:rPr lang="pt-PT" sz="2400" dirty="0" err="1">
                <a:ea typeface="+mn-lt"/>
                <a:cs typeface="+mn-lt"/>
              </a:rPr>
              <a:t>combinations</a:t>
            </a:r>
          </a:p>
          <a:p>
            <a:r>
              <a:rPr lang="pt-PT" sz="2400" dirty="0" err="1">
                <a:ea typeface="+mn-lt"/>
                <a:cs typeface="+mn-lt"/>
              </a:rPr>
              <a:t>Activating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with</a:t>
            </a:r>
            <a:r>
              <a:rPr lang="pt-PT" sz="2400" dirty="0">
                <a:ea typeface="+mn-lt"/>
                <a:cs typeface="+mn-lt"/>
              </a:rPr>
              <a:t> non-linear </a:t>
            </a:r>
            <a:r>
              <a:rPr lang="pt-PT" sz="2400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sz="24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C339CCF7-305B-7547-73FE-B19FC72D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323975"/>
            <a:ext cx="6477000" cy="5124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83FB14-DED1-11A4-0B76-D71A55D4A7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2270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C0DE28E-EBC5-006F-E4EE-66CC8E69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52538"/>
            <a:ext cx="10725150" cy="5124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CAD688A-3FE6-A4DB-B294-53DADAE13E5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1931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Introducing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convolutional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: pixel-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-pixel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replaces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negative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zero.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2B47397B-8834-5175-59D2-93DA7921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3581400"/>
            <a:ext cx="4867275" cy="2457450"/>
          </a:xfrm>
          <a:prstGeom prst="rect">
            <a:avLst/>
          </a:prstGeom>
        </p:spPr>
      </p:pic>
      <p:pic>
        <p:nvPicPr>
          <p:cNvPr id="8" name="Imagem 7" descr="Uma imagem com file, diagrama, Tipo de letra, Gráfico&#10;&#10;Descrição gerada automaticamente">
            <a:extLst>
              <a:ext uri="{FF2B5EF4-FFF2-40B4-BE49-F238E27FC236}">
                <a16:creationId xmlns:a16="http://schemas.microsoft.com/office/drawing/2014/main" id="{8B616FCA-49F0-1E0F-D9EB-3307EA8B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3319463"/>
            <a:ext cx="2819400" cy="2714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9A867-1843-480F-7527-0C6454C9514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3763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captura de ecrã, preto e branco, texto&#10;&#10;Descrição gerada automaticamente">
            <a:extLst>
              <a:ext uri="{FF2B5EF4-FFF2-40B4-BE49-F238E27FC236}">
                <a16:creationId xmlns:a16="http://schemas.microsoft.com/office/drawing/2014/main" id="{AA9EBCF0-7D7F-9A57-9323-EC279A37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62" y="1467644"/>
            <a:ext cx="10067925" cy="459105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CEE6FA-87A0-5D2B-A171-538DB8C8174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354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Feature Learning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>
                <a:ea typeface="+mn-lt"/>
                <a:cs typeface="+mn-lt"/>
              </a:rPr>
              <a:t>features in input image through convolution</a:t>
            </a:r>
            <a:endParaRPr lang="pt-PT" dirty="0"/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Introduce non-linearity through activation function (real worl data is non-linear!)</a:t>
            </a: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Reduce dimensionality and preserve spatial invariance with pooling </a:t>
            </a: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esboço, diagrama, desenho, file&#10;&#10;Descrição gerada automaticamente">
            <a:extLst>
              <a:ext uri="{FF2B5EF4-FFF2-40B4-BE49-F238E27FC236}">
                <a16:creationId xmlns:a16="http://schemas.microsoft.com/office/drawing/2014/main" id="{6C6E1E46-DD26-132D-57D9-FE9F4D70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90600"/>
            <a:ext cx="7715250" cy="34861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CB6636-8EDB-5FEF-B890-5C0FC107403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23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Predictions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CONV and POOL layers output high-level features of input</a:t>
            </a:r>
            <a:endParaRPr lang="pt-PT"/>
          </a:p>
          <a:p>
            <a:pPr marL="514350" indent="-514350"/>
            <a:r>
              <a:rPr lang="pt-PT">
                <a:ea typeface="+mn-lt"/>
                <a:cs typeface="+mn-lt"/>
              </a:rPr>
              <a:t>Fully connected layers uses these features for classifying input image</a:t>
            </a:r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Express output as probability of image belonging  to a particular class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boço, Desenho técnico&#10;&#10;Descrição gerada automaticamente">
            <a:extLst>
              <a:ext uri="{FF2B5EF4-FFF2-40B4-BE49-F238E27FC236}">
                <a16:creationId xmlns:a16="http://schemas.microsoft.com/office/drawing/2014/main" id="{6091F2E0-D2AB-95F8-3B10-D2708074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933450"/>
            <a:ext cx="8305800" cy="4152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D15FBB-8364-96D2-3A6D-0D55A6116B1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0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539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/>
              <a:t>Color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cor-de-rosa&#10;&#10;Descrição gerada automaticamente">
            <a:extLst>
              <a:ext uri="{FF2B5EF4-FFF2-40B4-BE49-F238E27FC236}">
                <a16:creationId xmlns:a16="http://schemas.microsoft.com/office/drawing/2014/main" id="{30F5FEAF-AE0D-D8BE-CC1D-36F1D7EC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6" y="1321637"/>
            <a:ext cx="7400925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Marcador de Posição de Conteúdo 10" descr="Uma imagem com Cara humana, pessoa, Testa, vestuário&#10;&#10;Descrição gerada automaticamente">
            <a:extLst>
              <a:ext uri="{FF2B5EF4-FFF2-40B4-BE49-F238E27FC236}">
                <a16:creationId xmlns:a16="http://schemas.microsoft.com/office/drawing/2014/main" id="{77B7B2E4-0889-E331-1B8E-69162CFA2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837" y="2262982"/>
            <a:ext cx="1514475" cy="2105025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8EFE26-1782-D748-A552-D4F9DB4887F3}"/>
              </a:ext>
            </a:extLst>
          </p:cNvPr>
          <p:cNvSpPr txBox="1"/>
          <p:nvPr/>
        </p:nvSpPr>
        <p:spPr>
          <a:xfrm>
            <a:off x="3457575" y="2348041"/>
            <a:ext cx="74676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b="1" dirty="0">
                <a:ea typeface="+mn-lt"/>
                <a:cs typeface="+mn-lt"/>
              </a:rPr>
              <a:t>“In </a:t>
            </a:r>
            <a:r>
              <a:rPr lang="pt-PT" sz="2400" b="1" err="1">
                <a:ea typeface="+mn-lt"/>
                <a:cs typeface="+mn-lt"/>
              </a:rPr>
              <a:t>this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paper</a:t>
            </a:r>
            <a:r>
              <a:rPr lang="pt-PT" sz="2400" b="1" dirty="0">
                <a:ea typeface="+mn-lt"/>
                <a:cs typeface="+mn-lt"/>
              </a:rPr>
              <a:t>, </a:t>
            </a:r>
            <a:r>
              <a:rPr lang="pt-PT" sz="2400" b="1" err="1">
                <a:ea typeface="+mn-lt"/>
                <a:cs typeface="+mn-lt"/>
              </a:rPr>
              <a:t>we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discuss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how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synthesize</a:t>
            </a:r>
            <a:r>
              <a:rPr lang="pt-PT" sz="2400" b="1" dirty="0">
                <a:ea typeface="+mn-lt"/>
                <a:cs typeface="+mn-lt"/>
              </a:rPr>
              <a:t> a neural network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in </a:t>
            </a:r>
            <a:r>
              <a:rPr lang="pt-PT" sz="2400" b="1" err="1">
                <a:ea typeface="+mn-lt"/>
                <a:cs typeface="+mn-lt"/>
              </a:rPr>
              <a:t>order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endow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it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ability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pattern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recognition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like</a:t>
            </a:r>
            <a:r>
              <a:rPr lang="pt-PT" sz="2400" b="1" dirty="0">
                <a:ea typeface="+mn-lt"/>
                <a:cs typeface="+mn-lt"/>
              </a:rPr>
              <a:t> a </a:t>
            </a:r>
            <a:r>
              <a:rPr lang="pt-PT" sz="2400" b="1" err="1">
                <a:ea typeface="+mn-lt"/>
                <a:cs typeface="+mn-lt"/>
              </a:rPr>
              <a:t>human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being</a:t>
            </a:r>
            <a:r>
              <a:rPr lang="pt-PT" sz="2400" b="1" dirty="0">
                <a:ea typeface="+mn-lt"/>
                <a:cs typeface="+mn-lt"/>
              </a:rPr>
              <a:t>…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network </a:t>
            </a:r>
            <a:r>
              <a:rPr lang="pt-PT" sz="2400" b="1" err="1">
                <a:ea typeface="+mn-lt"/>
                <a:cs typeface="+mn-lt"/>
              </a:rPr>
              <a:t>acquires</a:t>
            </a:r>
            <a:r>
              <a:rPr lang="pt-PT" sz="2400" b="1" dirty="0">
                <a:ea typeface="+mn-lt"/>
                <a:cs typeface="+mn-lt"/>
              </a:rPr>
              <a:t> a similar </a:t>
            </a:r>
            <a:r>
              <a:rPr lang="pt-PT" sz="2400" b="1" err="1">
                <a:ea typeface="+mn-lt"/>
                <a:cs typeface="+mn-lt"/>
              </a:rPr>
              <a:t>structure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hierarchy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visual </a:t>
            </a:r>
            <a:r>
              <a:rPr lang="pt-PT" sz="2400" b="1" err="1">
                <a:ea typeface="+mn-lt"/>
                <a:cs typeface="+mn-lt"/>
              </a:rPr>
              <a:t>nervous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system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proposed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Hubel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and</a:t>
            </a:r>
            <a:r>
              <a:rPr lang="pt-PT" sz="2400" b="1" dirty="0">
                <a:ea typeface="+mn-lt"/>
                <a:cs typeface="+mn-lt"/>
              </a:rPr>
              <a:t> Wiesel.”</a:t>
            </a:r>
          </a:p>
          <a:p>
            <a:endParaRPr lang="pt-PT" sz="2400" b="1" dirty="0"/>
          </a:p>
          <a:p>
            <a:r>
              <a:rPr lang="pt-PT" sz="1600" dirty="0">
                <a:ea typeface="+mn-lt"/>
                <a:cs typeface="+mn-lt"/>
              </a:rPr>
              <a:t>- </a:t>
            </a:r>
            <a:r>
              <a:rPr lang="pt-PT" sz="1600" err="1">
                <a:ea typeface="+mn-lt"/>
                <a:cs typeface="+mn-lt"/>
              </a:rPr>
              <a:t>Fukushima</a:t>
            </a:r>
            <a:r>
              <a:rPr lang="pt-PT" sz="1600" dirty="0">
                <a:ea typeface="+mn-lt"/>
                <a:cs typeface="+mn-lt"/>
              </a:rPr>
              <a:t>, </a:t>
            </a:r>
            <a:r>
              <a:rPr lang="pt-PT" sz="1600" err="1">
                <a:ea typeface="+mn-lt"/>
                <a:cs typeface="+mn-lt"/>
              </a:rPr>
              <a:t>Neocognitron</a:t>
            </a:r>
            <a:r>
              <a:rPr lang="pt-PT" sz="1600" dirty="0">
                <a:ea typeface="+mn-lt"/>
                <a:cs typeface="+mn-lt"/>
              </a:rPr>
              <a:t>: A Self-</a:t>
            </a:r>
            <a:r>
              <a:rPr lang="pt-PT" sz="1600" err="1">
                <a:ea typeface="+mn-lt"/>
                <a:cs typeface="+mn-lt"/>
              </a:rPr>
              <a:t>organizing</a:t>
            </a:r>
            <a:r>
              <a:rPr lang="pt-PT" sz="1600" dirty="0">
                <a:ea typeface="+mn-lt"/>
                <a:cs typeface="+mn-lt"/>
              </a:rPr>
              <a:t> Neural Network </a:t>
            </a:r>
            <a:r>
              <a:rPr lang="pt-PT" sz="1600" err="1">
                <a:ea typeface="+mn-lt"/>
                <a:cs typeface="+mn-lt"/>
              </a:rPr>
              <a:t>Model</a:t>
            </a:r>
            <a:r>
              <a:rPr lang="pt-PT" sz="1600" dirty="0">
                <a:ea typeface="+mn-lt"/>
                <a:cs typeface="+mn-lt"/>
              </a:rPr>
              <a:t> for a </a:t>
            </a:r>
            <a:r>
              <a:rPr lang="pt-PT" sz="1600" err="1">
                <a:ea typeface="+mn-lt"/>
                <a:cs typeface="+mn-lt"/>
              </a:rPr>
              <a:t>Mechanism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of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Pattern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Recognition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Unaffected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by</a:t>
            </a:r>
            <a:r>
              <a:rPr lang="pt-PT" sz="1600" dirty="0">
                <a:ea typeface="+mn-lt"/>
                <a:cs typeface="+mn-lt"/>
              </a:rPr>
              <a:t> Shift in </a:t>
            </a:r>
            <a:r>
              <a:rPr lang="pt-PT" sz="1600" err="1">
                <a:ea typeface="+mn-lt"/>
                <a:cs typeface="+mn-lt"/>
              </a:rPr>
              <a:t>Position</a:t>
            </a:r>
            <a:r>
              <a:rPr lang="pt-PT" sz="1600" dirty="0">
                <a:ea typeface="+mn-lt"/>
                <a:cs typeface="+mn-lt"/>
              </a:rPr>
              <a:t>. </a:t>
            </a:r>
            <a:r>
              <a:rPr lang="pt-PT" sz="1600" err="1">
                <a:ea typeface="+mn-lt"/>
                <a:cs typeface="+mn-lt"/>
              </a:rPr>
              <a:t>Biological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Cybernetics</a:t>
            </a:r>
            <a:r>
              <a:rPr lang="pt-PT" sz="1600" dirty="0">
                <a:ea typeface="+mn-lt"/>
                <a:cs typeface="+mn-lt"/>
              </a:rPr>
              <a:t>, 1980.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581288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78</vt:i4>
      </vt:variant>
    </vt:vector>
  </HeadingPairs>
  <TitlesOfParts>
    <vt:vector size="79" baseType="lpstr">
      <vt:lpstr>Tema do Office</vt:lpstr>
      <vt:lpstr>Apresentação do PowerPoint</vt:lpstr>
      <vt:lpstr>Spatial Data</vt:lpstr>
      <vt:lpstr>Why Spatial Structure Matters?</vt:lpstr>
      <vt:lpstr>Motivation: How Vision Systems Work</vt:lpstr>
      <vt:lpstr>Motivation: How Vision Systems Work</vt:lpstr>
      <vt:lpstr>What computers "see"?</vt:lpstr>
      <vt:lpstr>What computers "see"?</vt:lpstr>
      <vt:lpstr>What computers "see"?</vt:lpstr>
      <vt:lpstr>Neocognitron</vt:lpstr>
      <vt:lpstr>Neocognitron</vt:lpstr>
      <vt:lpstr>Neocognitron</vt:lpstr>
      <vt:lpstr>Neocognitron</vt:lpstr>
      <vt:lpstr>Neocognitron</vt:lpstr>
      <vt:lpstr>Challenges of Fully Connected Networks</vt:lpstr>
      <vt:lpstr>Challenges of Fully Connected Networks</vt:lpstr>
      <vt:lpstr>Challenges of Fully Connected Networks</vt:lpstr>
      <vt:lpstr>Challenges of Fully Connected Networks</vt:lpstr>
      <vt:lpstr>Convolutional Layers</vt:lpstr>
      <vt:lpstr>Convolution</vt:lpstr>
      <vt:lpstr>2D Filtering</vt:lpstr>
      <vt:lpstr>2D Filtering</vt:lpstr>
      <vt:lpstr>2D Filtering</vt:lpstr>
      <vt:lpstr>2D Filtering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Convolution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</vt:lpstr>
      <vt:lpstr>Convolutional Layer</vt:lpstr>
      <vt:lpstr>Filter: What Does It Do?</vt:lpstr>
      <vt:lpstr>Filter: What Does It Do?</vt:lpstr>
      <vt:lpstr>Filter: What Does It Do?</vt:lpstr>
      <vt:lpstr>Filter: What Does It Do?</vt:lpstr>
      <vt:lpstr>Filter: What Does It Do?</vt:lpstr>
      <vt:lpstr>Filters Detect Different Features</vt:lpstr>
      <vt:lpstr>Different Filters Detect Different Features</vt:lpstr>
      <vt:lpstr>Group Discussion</vt:lpstr>
      <vt:lpstr>Convolutional Layer</vt:lpstr>
      <vt:lpstr>Convolutional Layer</vt:lpstr>
      <vt:lpstr>Convolutional Layer</vt:lpstr>
      <vt:lpstr>Convolutional Layer</vt:lpstr>
      <vt:lpstr>Convolutional Layer: Parameters to Learn</vt:lpstr>
      <vt:lpstr>Convolutional Layers Stacked</vt:lpstr>
      <vt:lpstr>Convolutional Layers Stacked</vt:lpstr>
      <vt:lpstr>Convolutional Layers Stacked</vt:lpstr>
      <vt:lpstr>Convolution: Implementation Details</vt:lpstr>
      <vt:lpstr>Convolution: Implementation Details</vt:lpstr>
      <vt:lpstr>Parameters vs Hyperparameters in Convolutional Layers</vt:lpstr>
      <vt:lpstr>Parameters vs Hyperparameters in Convolutional Layers</vt:lpstr>
      <vt:lpstr>Pooling Layer</vt:lpstr>
      <vt:lpstr>Types of Pooling</vt:lpstr>
      <vt:lpstr>Types of Pooling</vt:lpstr>
      <vt:lpstr>Types of Pooling</vt:lpstr>
      <vt:lpstr>Types of Pooling</vt:lpstr>
      <vt:lpstr>Pooling Layer</vt:lpstr>
      <vt:lpstr>Pooling Layer: Benefits</vt:lpstr>
      <vt:lpstr>Convolutional Neural Networks</vt:lpstr>
      <vt:lpstr>Convolutional Neural Networks</vt:lpstr>
      <vt:lpstr>Convolutional Neural Networks</vt:lpstr>
      <vt:lpstr>Convolutional Neural Networks</vt:lpstr>
      <vt:lpstr>Representation Learning in Deep CNNs</vt:lpstr>
      <vt:lpstr>CNNs for Classification: Feature Learning</vt:lpstr>
      <vt:lpstr>CNNs for Classification: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886</cp:revision>
  <dcterms:created xsi:type="dcterms:W3CDTF">2024-10-12T11:33:47Z</dcterms:created>
  <dcterms:modified xsi:type="dcterms:W3CDTF">2024-10-18T13:39:50Z</dcterms:modified>
</cp:coreProperties>
</file>